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E3A725-43D8-4963-A1B0-9B76899E2D6C}">
  <a:tblStyle styleId="{E4E3A725-43D8-4963-A1B0-9B76899E2D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99900" y="748800"/>
            <a:ext cx="27441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456100" y="992700"/>
            <a:ext cx="22320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7796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트레이드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Trade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Char char="-"/>
            </a:pPr>
            <a:r>
              <a:rPr b="1" lang="ko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맞추기</a:t>
            </a:r>
            <a:endParaRPr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5188139" y="2925927"/>
            <a:ext cx="3660900" cy="15501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B24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176506" y="1346485"/>
            <a:ext cx="3702600" cy="13797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5F9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4328775" y="1855875"/>
            <a:ext cx="7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4401161" y="3134423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249015" y="1418582"/>
            <a:ext cx="36300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들통났다 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들통난 B는 A에게 카드 전체 제공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-&gt; A는 모인 8개의 카드 중 원하는 카드 선점 -&gt; 남은 카드 4장 B에게 주기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5317135" y="3020077"/>
            <a:ext cx="2258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Yeah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12150" y="4217325"/>
            <a:ext cx="465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정체가 들통 난 플레이어에게 [정체 밝히기] 질문을 할 수 없다.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22"/>
          <p:cNvCxnSpPr/>
          <p:nvPr/>
        </p:nvCxnSpPr>
        <p:spPr>
          <a:xfrm flipH="1" rot="10800000">
            <a:off x="3744081" y="2220150"/>
            <a:ext cx="584700" cy="35160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3822389" y="3058991"/>
            <a:ext cx="533100" cy="30660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22"/>
          <p:cNvSpPr txBox="1"/>
          <p:nvPr/>
        </p:nvSpPr>
        <p:spPr>
          <a:xfrm>
            <a:off x="5200820" y="3413775"/>
            <a:ext cx="4572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반대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맞추지 못한 A는 B에게 카드 전체 제공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-&gt; B는 모인 8개의 카드 중 원하는 카드 선점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-&gt; 남은 카드 4장 A에게 주기</a:t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7911939" y="1160295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8120651" y="1160295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8329363" y="1160295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8553284" y="1160295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7911939" y="1513481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8120651" y="1513481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8329363" y="1513481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8553284" y="1513481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7911939" y="2833463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8120651" y="2833463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8329363" y="2833463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8553284" y="2833463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7911939" y="3186649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8120651" y="3186649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8329363" y="3186649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8553284" y="3186649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여성 프로필 단색으로 채워진" id="182" name="Google Shape;1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336" y="23526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여성 프로필 윤곽선" id="183" name="Google Shape;1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4119" y="23724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1011378" y="325269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3242725" y="3250176"/>
            <a:ext cx="35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896780" y="3797763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1181195" y="3797763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465610" y="3798127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1750025" y="3797766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2896866" y="380479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3181281" y="380479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3465696" y="3805157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3750111" y="379776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1500830" y="1875270"/>
            <a:ext cx="1850100" cy="626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557125" y="2034425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너 &lt; 신데렐라 &gt;지?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Char char="-"/>
            </a:pPr>
            <a:r>
              <a:rPr b="1" lang="ko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 기준</a:t>
            </a:r>
            <a:endParaRPr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4663649" y="1601258"/>
            <a:ext cx="1850100" cy="914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여성 프로필 단색으로 채워진" id="203" name="Google Shape;2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5955" y="236696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4857624" y="1802816"/>
            <a:ext cx="185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안녕 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난 &lt;신데렐라&gt;야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4319526" y="3192950"/>
            <a:ext cx="46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2333952" y="2193063"/>
            <a:ext cx="195900" cy="371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2618367" y="2193063"/>
            <a:ext cx="195900" cy="371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2902782" y="2193427"/>
            <a:ext cx="195900" cy="371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3193402" y="2193063"/>
            <a:ext cx="195900" cy="371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2490976" y="3600275"/>
            <a:ext cx="4216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조각 4개를 모두 모으면 승리 !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승리선언은 자신의 차례에만 가능.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느낌표 단색으로 채워진" id="211" name="Google Shape;21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9145" y="192962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0" l="4709" r="24583" t="13126"/>
          <a:stretch/>
        </p:blipFill>
        <p:spPr>
          <a:xfrm>
            <a:off x="447225" y="831213"/>
            <a:ext cx="3707676" cy="34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>
            <p:ph type="title"/>
          </p:nvPr>
        </p:nvSpPr>
        <p:spPr>
          <a:xfrm>
            <a:off x="447225" y="831225"/>
            <a:ext cx="3707700" cy="3416400"/>
          </a:xfrm>
          <a:prstGeom prst="rect">
            <a:avLst/>
          </a:prstGeom>
          <a:solidFill>
            <a:srgbClr val="1C1C1C">
              <a:alpha val="47843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(Ver.01)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4"/>
          <p:cNvSpPr txBox="1"/>
          <p:nvPr>
            <p:ph idx="2" type="body"/>
          </p:nvPr>
        </p:nvSpPr>
        <p:spPr>
          <a:xfrm>
            <a:off x="483265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캐릭터 선정 및 각자의 조각에 관한 아이디어 제안.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캐릭터, 조각, 이벤트 카드를 이용하여 턴제 게임 진행.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플레이 시간 초과 및 이벤트 카드 유효성 문제 발생.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6801" r="24775" t="19568"/>
          <a:stretch/>
        </p:blipFill>
        <p:spPr>
          <a:xfrm>
            <a:off x="447225" y="831225"/>
            <a:ext cx="37077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4832650" y="724200"/>
            <a:ext cx="40887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*Ver.01 피드백 : 이벤트카드 삭제 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카테고리가 활용 안됨.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게임플레이 시간이 더 늘어남.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캐릭터 정체성이 없음.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이벤트 카드가 삭제되서 상대 카드 유추 불가.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공격이 없고, 자신의 카드 완성에만 집중됨.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5"/>
          <p:cNvSpPr txBox="1"/>
          <p:nvPr>
            <p:ph type="title"/>
          </p:nvPr>
        </p:nvSpPr>
        <p:spPr>
          <a:xfrm>
            <a:off x="447225" y="831225"/>
            <a:ext cx="3707700" cy="3416400"/>
          </a:xfrm>
          <a:prstGeom prst="rect">
            <a:avLst/>
          </a:prstGeom>
          <a:solidFill>
            <a:srgbClr val="1C1C1C">
              <a:alpha val="58431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(Ver.02)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idx="2" type="body"/>
          </p:nvPr>
        </p:nvSpPr>
        <p:spPr>
          <a:xfrm>
            <a:off x="4832650" y="724200"/>
            <a:ext cx="40467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상대캐릭터를 유추하는 방법 추가.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상대카드 유추하여 위험 부담이 높은 공격 방식 추가.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4인 게임 진행시 규칙 상세화.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0" l="1496" r="25123" t="9843"/>
          <a:stretch/>
        </p:blipFill>
        <p:spPr>
          <a:xfrm>
            <a:off x="447225" y="831225"/>
            <a:ext cx="3707696" cy="34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>
            <p:ph type="title"/>
          </p:nvPr>
        </p:nvSpPr>
        <p:spPr>
          <a:xfrm>
            <a:off x="447225" y="831350"/>
            <a:ext cx="3707700" cy="3416400"/>
          </a:xfrm>
          <a:prstGeom prst="rect">
            <a:avLst/>
          </a:prstGeom>
          <a:solidFill>
            <a:srgbClr val="1C1C1C">
              <a:alpha val="58431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(Ver.03)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3436932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b="1" i="0" lang="ko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임교영</a:t>
            </a:r>
            <a:endParaRPr b="1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6195007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이아림</a:t>
            </a:r>
            <a:endParaRPr b="1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1" i="0" sz="1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다양하게 고려하고 논리를 구성해도 허점이 많이 발견된다. 반복적으로 실행해보니 탁상공론의 한계를 느꼈다.</a:t>
            </a:r>
            <a:endParaRPr b="1" i="0" sz="1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게임의 최종 목적과 메인 활용 부분을 시작부터 정하는 게 중요하다. 명확하고 단순하게 정해 놓지 않으면 처음 의도와 다른 게임이 되어간다.</a:t>
            </a:r>
            <a:endParaRPr b="1" i="0" sz="1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678857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b="1" i="0" lang="ko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주기준</a:t>
            </a:r>
            <a:endParaRPr b="1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3436932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b="1" i="0" lang="ko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주희민</a:t>
            </a:r>
            <a:endParaRPr b="1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6195000" y="1237925"/>
            <a:ext cx="2393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이예주</a:t>
            </a:r>
            <a:endParaRPr b="1" i="0" sz="18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최초 컨셉을 정하는건 빠르게 진행되었으나, 상세한 규칙 등을 정하는 부분에서는 머리 속으로 생각하는 것 보다는 플레이를 반복하면서 문제점을 바로 찾아서 수정해나가는게 빠른 문제해결에 도움이 되었던 것 같습니다. </a:t>
            </a:r>
            <a:endParaRPr b="1" i="0" sz="1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ko" sz="13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재미있었습니다!</a:t>
            </a:r>
            <a:endParaRPr b="1" i="0" sz="22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678857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b="1" i="0" lang="ko" sz="14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진영웅</a:t>
            </a:r>
            <a:endParaRPr b="1" i="0" sz="14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3903700"/>
            <a:ext cx="85206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주기준   임교영   이아림   진영웅   주희민   이예주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5633" r="0" t="21856"/>
          <a:stretch/>
        </p:blipFill>
        <p:spPr>
          <a:xfrm>
            <a:off x="4560010" y="1473000"/>
            <a:ext cx="3417366" cy="2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-730" r="2051" t="21856"/>
          <a:stretch/>
        </p:blipFill>
        <p:spPr>
          <a:xfrm>
            <a:off x="1101775" y="1473000"/>
            <a:ext cx="3458236" cy="23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818625"/>
            <a:ext cx="8520600" cy="22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뿔뿔이 흩어진 동화 속 조각들 !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한 책상에 모여 서로의 조각을 트레이드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자신의 조각 4개를 먼저 모으면 승리 !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사람, 스포츠, 무용수, 파란색이(가) 표시된 사진&#10;&#10;자동 생성된 설명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874662" y="37759"/>
            <a:ext cx="1548730" cy="205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49433" y="911302"/>
            <a:ext cx="1487908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251505" y="2692668"/>
            <a:ext cx="1635761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과일, 사과이(가) 표시된 사진&#10;&#10;자동 생성된 설명" id="77" name="Google Shape;7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3411" y="591339"/>
            <a:ext cx="453618" cy="61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9391" y="756397"/>
            <a:ext cx="764606" cy="611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748300"/>
            <a:ext cx="8520600" cy="22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플레이어가 동화 속 주인공이 되어 각자의 조각 모으기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단순한 규칙 + 가벼운 카드 구성 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정체를 숨기고 진행 -&gt; 치열한 심리전과 두뇌 플레이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 - 카드 구성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481263" y="163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{E4E3A725-43D8-4963-A1B0-9B76899E2D6C}</a:tableStyleId>
              </a:tblPr>
              <a:tblGrid>
                <a:gridCol w="1080000"/>
                <a:gridCol w="1080000"/>
                <a:gridCol w="1385525"/>
                <a:gridCol w="1385525"/>
                <a:gridCol w="1083475"/>
                <a:gridCol w="1083475"/>
                <a:gridCol w="1083475"/>
              </a:tblGrid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마녀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악당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음식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조력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도구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마법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신데렐라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새언니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>
                        <a:alpha val="2274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요정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>
                        <a:alpha val="2274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유리구두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>
                        <a:alpha val="2274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호박마차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>
                        <a:alpha val="22745"/>
                      </a:srgbClr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백설공주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사악한마녀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>
                        <a:alpha val="1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독사과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>
                        <a:alpha val="1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난쟁이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>
                        <a:alpha val="1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거울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>
                        <a:alpha val="15294"/>
                      </a:srgbClr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인어공주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바다마녀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>
                        <a:alpha val="1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물약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>
                        <a:alpha val="1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>
                        <a:alpha val="1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물거품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>
                        <a:alpha val="17254"/>
                      </a:srgbClr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잭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거인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>
                        <a:alpha val="1960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>
                        <a:alpha val="1960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도끼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>
                        <a:alpha val="1960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황금알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>
                        <a:alpha val="19607"/>
                      </a:srgbClr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콩쥐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팥쥐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두꺼비/소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장독대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헨젤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숲속마녀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FF">
                        <a:alpha val="1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과자집/빵조각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FF">
                        <a:alpha val="1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그레텔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FF">
                        <a:alpha val="1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algun Gothic"/>
              <a:buChar char="-"/>
            </a:pPr>
            <a:r>
              <a:rPr b="1" lang="ko" sz="160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(정체) 카드 6장 / 조각 카드 4개 * 6세트 = 24장)</a:t>
            </a:r>
            <a:endParaRPr sz="14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8"/>
          <p:cNvGraphicFramePr/>
          <p:nvPr/>
        </p:nvGraphicFramePr>
        <p:xfrm>
          <a:off x="481263" y="163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{E4E3A725-43D8-4963-A1B0-9B76899E2D6C}</a:tableStyleId>
              </a:tblPr>
              <a:tblGrid>
                <a:gridCol w="1080000"/>
                <a:gridCol w="1080000"/>
                <a:gridCol w="1385525"/>
                <a:gridCol w="1385525"/>
                <a:gridCol w="1083475"/>
                <a:gridCol w="1083475"/>
                <a:gridCol w="1083475"/>
              </a:tblGrid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마녀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악당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음식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조력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도구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마법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신데렐라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새언니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>
                        <a:alpha val="2274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요정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>
                        <a:alpha val="2274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유리구두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>
                        <a:alpha val="2274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호박마차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>
                        <a:alpha val="22745"/>
                      </a:srgbClr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백설공주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사악한마녀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>
                        <a:alpha val="1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독사과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>
                        <a:alpha val="1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난쟁이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>
                        <a:alpha val="1529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거울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>
                        <a:alpha val="15294"/>
                      </a:srgbClr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인어공주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바다마녀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>
                        <a:alpha val="1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물약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>
                        <a:alpha val="1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>
                        <a:alpha val="1725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물거품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>
                        <a:alpha val="17254"/>
                      </a:srgbClr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잭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거인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>
                        <a:alpha val="1960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>
                        <a:alpha val="1960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도끼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>
                        <a:alpha val="1960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황금알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>
                        <a:alpha val="19607"/>
                      </a:srgbClr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콩쥐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팥쥐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두꺼비/소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장독대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헨젤</a:t>
                      </a:r>
                      <a:endParaRPr b="1"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숲속마녀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FF">
                        <a:alpha val="1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과자집/빵조각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FF">
                        <a:alpha val="1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그레텔</a:t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FF">
                        <a:alpha val="16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 - 카드 구성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1532175" y="1444975"/>
            <a:ext cx="7101600" cy="62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346875" y="1906263"/>
            <a:ext cx="1261500" cy="27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1620775" y="2046078"/>
            <a:ext cx="7012800" cy="2468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4849500" y="970925"/>
            <a:ext cx="617100" cy="393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" sz="17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속성</a:t>
            </a:r>
            <a:endParaRPr b="1" i="0" sz="17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39050" y="1433500"/>
            <a:ext cx="855300" cy="393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" sz="1700" u="none" cap="none" strike="noStrike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캐릭터</a:t>
            </a:r>
            <a:endParaRPr b="1" i="0" sz="1700" u="none" cap="none" strike="noStrike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849500" y="4618250"/>
            <a:ext cx="617100" cy="393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ko" sz="1700" u="none" cap="none" strike="noStrik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조각</a:t>
            </a:r>
            <a:endParaRPr b="1" i="0" sz="1700" u="none" cap="none" strike="noStrike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준비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446625"/>
            <a:ext cx="8520600" cy="31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플레이어 각자 한 장의 캐릭터 카드를 받고 확인한다.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확인한 캐릭터 카드는 상대방에게 보이지 않도록 뒤집어 놓는다.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섞인 아이템 카드를 4장씩 모든 플레이어가 나눠가진다.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" sz="1500">
                <a:solidFill>
                  <a:srgbClr val="E0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*만약 처음 받은 4장의 카드가 승리 규칙에 부합할 경우 게임을 처음부터 다시 시작한다</a:t>
            </a: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먼저 게임을 시작할 플레이어를 자유롭게 정한 뒤 게임을 시작한다.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방법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368850"/>
            <a:ext cx="85206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시작플레이어를 정해 시계 방향으로 게임을 진행한다.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자신의 차례가 되면 상대 플레이어 한명을 지목하여 “거래” 혹은 “캐릭터 맞추기”를 할 수 있다.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”거래”시, 상대방이 질문한 분류의 조각카드를 가지고 있으면 교환할 수 있고, 없다면 자신의 카드 2장을 공개해야 한다.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AutoNum type="arabicPeriod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“캐릭터 맞추기”는 상대방의 캐릭터가 무엇인지 확신이 들었을 때, 상대방 캐릭터를 물어볼 수 있다. 만약 그 캐릭터가 맞으면 상대방의 카드 전부를 가져와 원하는 카드를 4장을 취하고 나머지 카드를 돌려줄 수 있다.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algun Gothic"/>
              <a:buChar char="-"/>
            </a:pPr>
            <a:r>
              <a:rPr b="1" lang="ko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 조각 거래</a:t>
            </a:r>
            <a:endParaRPr b="1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5672139" y="3212257"/>
            <a:ext cx="2739600" cy="13623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B24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5672139" y="1632821"/>
            <a:ext cx="2739600" cy="13797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5F9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500830" y="1875270"/>
            <a:ext cx="1850100" cy="626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여성 프로필 단색으로 채워진"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336" y="23526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여성 프로필 윤곽선" id="126" name="Google Shape;12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4119" y="23724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011378" y="325269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242725" y="3250176"/>
            <a:ext cx="35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782302" y="2105300"/>
            <a:ext cx="7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816804" y="3578650"/>
            <a:ext cx="6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5851234" y="1790275"/>
            <a:ext cx="239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Trade  !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 &lt;악당&gt; 카드와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 카드 Trade 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851234" y="3426249"/>
            <a:ext cx="2258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fail !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 </a:t>
            </a:r>
            <a:r>
              <a:rPr b="0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 중  2장 전체 공개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11700" y="4360125"/>
            <a:ext cx="445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" sz="1200" u="none" cap="none" strike="noStrik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* 모든 카드는 자신이 주고 싶은 / 보여주고 싶은 카드 내민다.</a:t>
            </a:r>
            <a:endParaRPr b="1" i="0" sz="1200" u="none" cap="none" strike="noStrik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896780" y="3797763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1181195" y="3797763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1465610" y="3798127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1750025" y="3696991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2896866" y="380479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3181281" y="380479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465696" y="3805157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3750111" y="379776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 flipH="1" rot="10800000">
            <a:off x="4030925" y="2353679"/>
            <a:ext cx="744600" cy="53340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4034060" y="3164706"/>
            <a:ext cx="772500" cy="56850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" name="Google Shape;144;p21"/>
          <p:cNvSpPr txBox="1"/>
          <p:nvPr/>
        </p:nvSpPr>
        <p:spPr>
          <a:xfrm>
            <a:off x="1736574" y="2044904"/>
            <a:ext cx="150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악당 &gt; 있어?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/>
          <p:nvPr/>
        </p:nvSpPr>
        <p:spPr>
          <a:xfrm rot="-775632">
            <a:off x="7610160" y="3424230"/>
            <a:ext cx="229312" cy="3693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 rot="-698018">
            <a:off x="7894535" y="3424197"/>
            <a:ext cx="229107" cy="36937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7380956" y="1836082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8009163" y="1835230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21"/>
          <p:cNvCxnSpPr/>
          <p:nvPr/>
        </p:nvCxnSpPr>
        <p:spPr>
          <a:xfrm>
            <a:off x="7677394" y="2019896"/>
            <a:ext cx="284400" cy="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0B5394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